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79"/>
    <p:restoredTop sz="94689"/>
  </p:normalViewPr>
  <p:slideViewPr>
    <p:cSldViewPr snapToGrid="0" snapToObjects="1">
      <p:cViewPr varScale="1">
        <p:scale>
          <a:sx n="145" d="100"/>
          <a:sy n="145" d="100"/>
        </p:scale>
        <p:origin x="20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BA23E-F44C-C445-AD28-4483965AB7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BA25C50-036A-4141-B3F3-B3DA08199A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3BAC82-4DC0-F34D-8A73-468D68B91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2C45A3-6F95-644E-95F9-1135F21E2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B1CBDB-4A1D-1345-BB9A-E44BF87E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66940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066B89-3FCB-8C48-97FF-B697F1CA0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6C9F43-112B-5140-BD5A-D35803B634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42D365-44A7-AE44-9FCC-9E3F73E13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40D528-A768-084E-B7FC-8175D48E4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2F2E91-6998-F44C-A06A-7C26EAA69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24946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38D540D-22A1-6B4E-809D-6BFA2782CC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5D5EAB-78CD-9A41-BE32-93E8277087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C816BE-60C2-AF49-9B07-E6BC9D487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16B6D8-5F64-9B4F-9070-A551B6785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3B3601-7C50-134D-876D-AAE513450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92573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1F618-7446-0A4D-866E-EA929D09F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085AE7-130C-7644-952A-2BBE14104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AC225F-523D-E142-A1D5-494691B13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E7D1A4-8256-9D44-B4A0-DD0B6363D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16AC68-6508-D648-AF55-F5440818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62546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89B693-79ED-ED45-8E21-4F4BF0B39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99EABC-E9DF-414F-A25E-D337EB69EC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1EFAF5-0C42-BE4B-BA16-F8D79DFCF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F00E1A-1B96-0C4F-B3F2-14D2F6212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B6CB91-53A4-DA42-AF46-DABC87AE3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91535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3560E4-18BF-A542-9627-4E54531FF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8711FD-F802-A340-952F-8A92C92D25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39EAE2-3AF0-9E41-864D-7ED8B75F3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EAF20C-77DA-7040-8647-8C1A033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3E21A0-8EE3-C649-A29A-33FD815C1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CF27BD-8015-5849-805D-98D0939C4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57709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DDD7A2-6435-5B48-B6FE-B715F1E70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1D7AC6-C0F1-8441-8E2B-8ABEE689B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FCAF5A-A3F6-3248-970E-F11FAACE1A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7D26B1-118F-0046-90A3-C8D208A35C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3206062-1718-E34D-A72F-790A23E3BE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3DA628A-4291-634E-BDE3-D4177F0C0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6E36D5-5522-2D40-AF07-3E7D7EFE6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575D0BE-0E82-1C48-94B3-D814E74F0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36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53DC7-6DE5-4E42-B24B-AD1E9C868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9AA3100-7884-8946-AF5B-9B8197A68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5E43107-B79A-CD48-9F8C-A23C34115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F88C9F-A3DC-4B46-BBBC-DB8E476CD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78706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06600CB-94B7-DC4C-8CB7-E653AFE47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010412C-DAA7-A54B-A7AF-6D5689334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03C29D-68DF-F348-A174-D4706EBD4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49566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7EC2C4-5CF3-6542-80C1-F89F78910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B53BE1-A54C-B54A-941F-34575D7F5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6A246A-3426-5143-95B5-7409E44A0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5FD884-2DD8-6A46-ABFB-1C1D8B60A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AC5640-24AD-2442-9A59-607123DB0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139201-8A91-294C-83A2-9C153F48E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541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ADBE9A-1B46-6846-B949-04FF138B8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1026A2A-37EC-294D-8E93-09CE066D2B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82B5F2-62C9-B340-988D-F766C0889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4DAED7-AB73-9248-A354-5017239B8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6C9E51-2C2F-B241-8D06-7A789DF0D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617186-2298-ED49-BA6F-7A15AFE01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6592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277BB7-D64B-144F-9CAE-A42134CDB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8907E7-2A9E-6C4B-8EC8-1A296CEC0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E0CD1F-3C1E-2741-B72E-D91B241043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772EA-26ED-544D-BCB9-F3EDDCF38449}" type="datetimeFigureOut">
              <a:rPr kumimoji="1" lang="ko-Kore-KR" altLang="en-US" smtClean="0"/>
              <a:t>2021. 10. 7.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4F0349-ECD5-4549-AEEF-60C29C1988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BB381E-8076-5941-A29E-581E3F8293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5500E-2DDF-1344-910A-A75B5251554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9166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017E2F9-032A-4CAE-A2E4-7465A67B7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777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 3">
            <a:extLst>
              <a:ext uri="{FF2B5EF4-FFF2-40B4-BE49-F238E27FC236}">
                <a16:creationId xmlns:a16="http://schemas.microsoft.com/office/drawing/2014/main" id="{036EB2E8-1BD0-492D-BF5A-CE0184DA7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9601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316ED32-D562-46FD-A6C1-B0FBF4EF6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555284" y="-3324"/>
            <a:ext cx="9636716" cy="6861324"/>
          </a:xfrm>
          <a:custGeom>
            <a:avLst/>
            <a:gdLst>
              <a:gd name="connsiteX0" fmla="*/ 0 w 9681166"/>
              <a:gd name="connsiteY0" fmla="*/ 6861324 h 6861324"/>
              <a:gd name="connsiteX1" fmla="*/ 3359025 w 9681166"/>
              <a:gd name="connsiteY1" fmla="*/ 6861324 h 6861324"/>
              <a:gd name="connsiteX2" fmla="*/ 3359025 w 9681166"/>
              <a:gd name="connsiteY2" fmla="*/ 6861323 h 6861324"/>
              <a:gd name="connsiteX3" fmla="*/ 9324977 w 9681166"/>
              <a:gd name="connsiteY3" fmla="*/ 6861323 h 6861324"/>
              <a:gd name="connsiteX4" fmla="*/ 9323659 w 9681166"/>
              <a:gd name="connsiteY4" fmla="*/ 6858478 h 6861324"/>
              <a:gd name="connsiteX5" fmla="*/ 9681166 w 9681166"/>
              <a:gd name="connsiteY5" fmla="*/ 6858478 h 6861324"/>
              <a:gd name="connsiteX6" fmla="*/ 6504791 w 9681166"/>
              <a:gd name="connsiteY6" fmla="*/ 0 h 6861324"/>
              <a:gd name="connsiteX7" fmla="*/ 6499214 w 9681166"/>
              <a:gd name="connsiteY7" fmla="*/ 0 h 6861324"/>
              <a:gd name="connsiteX8" fmla="*/ 5432986 w 9681166"/>
              <a:gd name="connsiteY8" fmla="*/ 0 h 6861324"/>
              <a:gd name="connsiteX9" fmla="*/ 1603114 w 9681166"/>
              <a:gd name="connsiteY9" fmla="*/ 0 h 6861324"/>
              <a:gd name="connsiteX10" fmla="*/ 1603114 w 9681166"/>
              <a:gd name="connsiteY10" fmla="*/ 479 h 6861324"/>
              <a:gd name="connsiteX11" fmla="*/ 356189 w 9681166"/>
              <a:gd name="connsiteY11" fmla="*/ 479 h 6861324"/>
              <a:gd name="connsiteX12" fmla="*/ 356189 w 9681166"/>
              <a:gd name="connsiteY12" fmla="*/ 3324 h 6861324"/>
              <a:gd name="connsiteX13" fmla="*/ 0 w 9681166"/>
              <a:gd name="connsiteY13" fmla="*/ 3324 h 6861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681166" h="6861324">
                <a:moveTo>
                  <a:pt x="0" y="6861324"/>
                </a:moveTo>
                <a:lnTo>
                  <a:pt x="3359025" y="6861324"/>
                </a:lnTo>
                <a:lnTo>
                  <a:pt x="3359025" y="6861323"/>
                </a:lnTo>
                <a:lnTo>
                  <a:pt x="9324977" y="6861323"/>
                </a:lnTo>
                <a:lnTo>
                  <a:pt x="9323659" y="6858478"/>
                </a:lnTo>
                <a:lnTo>
                  <a:pt x="9681166" y="6858478"/>
                </a:lnTo>
                <a:lnTo>
                  <a:pt x="6504791" y="0"/>
                </a:lnTo>
                <a:lnTo>
                  <a:pt x="6499214" y="0"/>
                </a:lnTo>
                <a:lnTo>
                  <a:pt x="5432986" y="0"/>
                </a:lnTo>
                <a:lnTo>
                  <a:pt x="1603114" y="0"/>
                </a:lnTo>
                <a:lnTo>
                  <a:pt x="1603114" y="479"/>
                </a:lnTo>
                <a:lnTo>
                  <a:pt x="356189" y="479"/>
                </a:lnTo>
                <a:lnTo>
                  <a:pt x="356189" y="3324"/>
                </a:lnTo>
                <a:lnTo>
                  <a:pt x="0" y="332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F469A57-11FF-A447-92BB-C62BA58B87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050" y="1823107"/>
            <a:ext cx="6539352" cy="3431023"/>
          </a:xfrm>
        </p:spPr>
        <p:txBody>
          <a:bodyPr anchor="ctr">
            <a:normAutofit/>
          </a:bodyPr>
          <a:lstStyle/>
          <a:p>
            <a:pPr algn="l"/>
            <a:r>
              <a:rPr kumimoji="1" lang="en-US" altLang="ko-Kore-KR" sz="6600" dirty="0">
                <a:solidFill>
                  <a:schemeClr val="bg1"/>
                </a:solidFill>
                <a:latin typeface="+mj-ea"/>
              </a:rPr>
              <a:t>MSISLAB</a:t>
            </a:r>
            <a:endParaRPr kumimoji="1" lang="ko-Kore-KR" altLang="en-US" sz="6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72FF03-B483-C24C-88E0-D04609F6A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2710737"/>
            <a:ext cx="2163584" cy="1655762"/>
          </a:xfrm>
        </p:spPr>
        <p:txBody>
          <a:bodyPr anchor="ctr">
            <a:normAutofit/>
          </a:bodyPr>
          <a:lstStyle/>
          <a:p>
            <a:pPr algn="l"/>
            <a:r>
              <a:rPr kumimoji="1" lang="en-US" altLang="ko-KR" sz="2000" dirty="0">
                <a:solidFill>
                  <a:srgbClr val="FFFFFF"/>
                </a:solidFill>
                <a:latin typeface="+mj-ea"/>
                <a:ea typeface="+mj-ea"/>
              </a:rPr>
              <a:t>2021254010</a:t>
            </a:r>
            <a:endParaRPr kumimoji="1" lang="en-US" altLang="ko-Kore-KR" sz="2000" dirty="0">
              <a:solidFill>
                <a:srgbClr val="FFFFFF"/>
              </a:solidFill>
              <a:latin typeface="+mj-ea"/>
              <a:ea typeface="+mj-ea"/>
            </a:endParaRPr>
          </a:p>
          <a:p>
            <a:pPr algn="l"/>
            <a:r>
              <a:rPr kumimoji="1" lang="ko-Kore-KR" altLang="en-US" sz="2000" dirty="0">
                <a:solidFill>
                  <a:srgbClr val="FFFFFF"/>
                </a:solidFill>
                <a:latin typeface="+mj-ea"/>
                <a:ea typeface="+mj-ea"/>
              </a:rPr>
              <a:t>이지호</a:t>
            </a:r>
          </a:p>
        </p:txBody>
      </p:sp>
    </p:spTree>
    <p:extLst>
      <p:ext uri="{BB962C8B-B14F-4D97-AF65-F5344CB8AC3E}">
        <p14:creationId xmlns:p14="http://schemas.microsoft.com/office/powerpoint/2010/main" val="3668026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D7179B-FF7C-482F-B3D9-2BE9ED113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10300" cy="6858000"/>
          </a:xfrm>
          <a:custGeom>
            <a:avLst/>
            <a:gdLst>
              <a:gd name="connsiteX0" fmla="*/ 0 w 6210300"/>
              <a:gd name="connsiteY0" fmla="*/ 0 h 6858000"/>
              <a:gd name="connsiteX1" fmla="*/ 2628900 w 6210300"/>
              <a:gd name="connsiteY1" fmla="*/ 0 h 6858000"/>
              <a:gd name="connsiteX2" fmla="*/ 3034146 w 6210300"/>
              <a:gd name="connsiteY2" fmla="*/ 0 h 6858000"/>
              <a:gd name="connsiteX3" fmla="*/ 6210300 w 6210300"/>
              <a:gd name="connsiteY3" fmla="*/ 6858000 h 6858000"/>
              <a:gd name="connsiteX4" fmla="*/ 2628900 w 6210300"/>
              <a:gd name="connsiteY4" fmla="*/ 6858000 h 6858000"/>
              <a:gd name="connsiteX5" fmla="*/ 0 w 62103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0300" h="6858000">
                <a:moveTo>
                  <a:pt x="0" y="0"/>
                </a:moveTo>
                <a:lnTo>
                  <a:pt x="2628900" y="0"/>
                </a:lnTo>
                <a:lnTo>
                  <a:pt x="3034146" y="0"/>
                </a:lnTo>
                <a:lnTo>
                  <a:pt x="6210300" y="6858000"/>
                </a:lnTo>
                <a:lnTo>
                  <a:pt x="2628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CB6B20E-D2F2-E141-A358-2170AD0CF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3973667" cy="5811837"/>
          </a:xfrm>
        </p:spPr>
        <p:txBody>
          <a:bodyPr>
            <a:normAutofit/>
          </a:bodyPr>
          <a:lstStyle/>
          <a:p>
            <a:r>
              <a:rPr kumimoji="1" lang="ko-Kore-KR" altLang="en-US" dirty="0">
                <a:solidFill>
                  <a:srgbClr val="FFFFFF"/>
                </a:solidFill>
              </a:rPr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8D5597-EDC5-EC45-8E62-C9BBEA75A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6927" y="365125"/>
            <a:ext cx="5996871" cy="5811837"/>
          </a:xfrm>
        </p:spPr>
        <p:txBody>
          <a:bodyPr anchor="ctr">
            <a:normAutofit/>
          </a:bodyPr>
          <a:lstStyle/>
          <a:p>
            <a:r>
              <a:rPr kumimoji="1" lang="ko-KR" altLang="en-US" sz="2000" dirty="0" err="1">
                <a:solidFill>
                  <a:srgbClr val="FFFFFF"/>
                </a:solidFill>
              </a:rPr>
              <a:t>엠시스랩에서</a:t>
            </a:r>
            <a:r>
              <a:rPr kumimoji="1" lang="ko-KR" altLang="en-US" sz="2000" dirty="0">
                <a:solidFill>
                  <a:srgbClr val="FFFFFF"/>
                </a:solidFill>
              </a:rPr>
              <a:t> 연구원으로 재직중 </a:t>
            </a:r>
            <a:r>
              <a:rPr kumimoji="1" lang="en-US" altLang="ko-KR" sz="2000" dirty="0">
                <a:solidFill>
                  <a:srgbClr val="FFFFFF"/>
                </a:solidFill>
              </a:rPr>
              <a:t>(2019.12~)</a:t>
            </a:r>
          </a:p>
          <a:p>
            <a:endParaRPr kumimoji="1" lang="en-US" altLang="ko-Kore-KR" sz="2000" dirty="0">
              <a:solidFill>
                <a:srgbClr val="FFFFFF"/>
              </a:solidFill>
            </a:endParaRPr>
          </a:p>
          <a:p>
            <a:r>
              <a:rPr kumimoji="1" lang="ko-KR" altLang="en-US" sz="2000" dirty="0">
                <a:solidFill>
                  <a:srgbClr val="FFFFFF"/>
                </a:solidFill>
              </a:rPr>
              <a:t>회사내 다양한 </a:t>
            </a:r>
            <a:r>
              <a:rPr kumimoji="1" lang="ko-KR" altLang="en-US" sz="2000" dirty="0" err="1">
                <a:solidFill>
                  <a:srgbClr val="FFFFFF"/>
                </a:solidFill>
              </a:rPr>
              <a:t>딥러닝</a:t>
            </a:r>
            <a:r>
              <a:rPr kumimoji="1" lang="ko-KR" altLang="en-US" sz="2000" dirty="0">
                <a:solidFill>
                  <a:srgbClr val="FFFFFF"/>
                </a:solidFill>
              </a:rPr>
              <a:t> 활용 제품 연구 개발</a:t>
            </a:r>
            <a:endParaRPr kumimoji="1" lang="en-US" altLang="ko-KR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021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D7179B-FF7C-482F-B3D9-2BE9ED113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10300" cy="6858000"/>
          </a:xfrm>
          <a:custGeom>
            <a:avLst/>
            <a:gdLst>
              <a:gd name="connsiteX0" fmla="*/ 0 w 6210300"/>
              <a:gd name="connsiteY0" fmla="*/ 0 h 6858000"/>
              <a:gd name="connsiteX1" fmla="*/ 2628900 w 6210300"/>
              <a:gd name="connsiteY1" fmla="*/ 0 h 6858000"/>
              <a:gd name="connsiteX2" fmla="*/ 3034146 w 6210300"/>
              <a:gd name="connsiteY2" fmla="*/ 0 h 6858000"/>
              <a:gd name="connsiteX3" fmla="*/ 6210300 w 6210300"/>
              <a:gd name="connsiteY3" fmla="*/ 6858000 h 6858000"/>
              <a:gd name="connsiteX4" fmla="*/ 2628900 w 6210300"/>
              <a:gd name="connsiteY4" fmla="*/ 6858000 h 6858000"/>
              <a:gd name="connsiteX5" fmla="*/ 0 w 62103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0300" h="6858000">
                <a:moveTo>
                  <a:pt x="0" y="0"/>
                </a:moveTo>
                <a:lnTo>
                  <a:pt x="2628900" y="0"/>
                </a:lnTo>
                <a:lnTo>
                  <a:pt x="3034146" y="0"/>
                </a:lnTo>
                <a:lnTo>
                  <a:pt x="6210300" y="6858000"/>
                </a:lnTo>
                <a:lnTo>
                  <a:pt x="2628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AD13F6E-98B5-5D41-8292-7131A11BC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3973667" cy="5811837"/>
          </a:xfrm>
        </p:spPr>
        <p:txBody>
          <a:bodyPr>
            <a:normAutofit/>
          </a:bodyPr>
          <a:lstStyle/>
          <a:p>
            <a:r>
              <a:rPr kumimoji="1" lang="ko-KR" altLang="en-US" dirty="0">
                <a:solidFill>
                  <a:srgbClr val="FFFFFF"/>
                </a:solidFill>
              </a:rPr>
              <a:t>관심분야</a:t>
            </a:r>
            <a:endParaRPr kumimoji="1" lang="ko-Kore-KR" altLang="en-US" dirty="0">
              <a:solidFill>
                <a:srgbClr val="FFFFFF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3E4BC7-0639-6B48-A0D7-4EF9B8229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6927" y="365125"/>
            <a:ext cx="5996871" cy="5811837"/>
          </a:xfrm>
        </p:spPr>
        <p:txBody>
          <a:bodyPr anchor="ctr">
            <a:normAutofit/>
          </a:bodyPr>
          <a:lstStyle/>
          <a:p>
            <a:r>
              <a:rPr kumimoji="1" lang="ko-KR" altLang="en-US" sz="2000" dirty="0">
                <a:solidFill>
                  <a:srgbClr val="FFFFFF"/>
                </a:solidFill>
              </a:rPr>
              <a:t>경량 </a:t>
            </a:r>
            <a:r>
              <a:rPr kumimoji="1" lang="en-US" altLang="ko-KR" sz="2000" dirty="0">
                <a:solidFill>
                  <a:srgbClr val="FFFFFF"/>
                </a:solidFill>
              </a:rPr>
              <a:t>AI</a:t>
            </a:r>
          </a:p>
          <a:p>
            <a:endParaRPr kumimoji="1" lang="en-US" altLang="ko-KR" sz="2000" dirty="0">
              <a:solidFill>
                <a:srgbClr val="FFFFFF"/>
              </a:solidFill>
            </a:endParaRPr>
          </a:p>
          <a:p>
            <a:r>
              <a:rPr kumimoji="1" lang="ko-KR" altLang="en-US" sz="2000" dirty="0">
                <a:solidFill>
                  <a:srgbClr val="FFFFFF"/>
                </a:solidFill>
              </a:rPr>
              <a:t>다양한 기능의 </a:t>
            </a:r>
            <a:r>
              <a:rPr kumimoji="1" lang="ko-KR" altLang="en-US" sz="2000">
                <a:solidFill>
                  <a:srgbClr val="FFFFFF"/>
                </a:solidFill>
              </a:rPr>
              <a:t>딥러닝</a:t>
            </a:r>
            <a:r>
              <a:rPr kumimoji="1" lang="ko-KR" altLang="en-US" sz="2000" dirty="0">
                <a:solidFill>
                  <a:srgbClr val="FFFFFF"/>
                </a:solidFill>
              </a:rPr>
              <a:t> 융합</a:t>
            </a:r>
            <a:endParaRPr kumimoji="1" lang="en-US" altLang="ko-KR" sz="2000" dirty="0">
              <a:solidFill>
                <a:srgbClr val="FFFFFF"/>
              </a:solidFill>
            </a:endParaRPr>
          </a:p>
          <a:p>
            <a:endParaRPr kumimoji="1" lang="en-US" altLang="ko-KR" sz="2000" dirty="0">
              <a:solidFill>
                <a:srgbClr val="FFFFFF"/>
              </a:solidFill>
            </a:endParaRPr>
          </a:p>
          <a:p>
            <a:r>
              <a:rPr kumimoji="1" lang="ko-KR" altLang="en-US" sz="2000">
                <a:solidFill>
                  <a:srgbClr val="FFFFFF"/>
                </a:solidFill>
              </a:rPr>
              <a:t>임베디드에</a:t>
            </a:r>
            <a:r>
              <a:rPr kumimoji="1" lang="ko-KR" altLang="en-US" sz="2000" dirty="0">
                <a:solidFill>
                  <a:srgbClr val="FFFFFF"/>
                </a:solidFill>
              </a:rPr>
              <a:t> 적용하는 </a:t>
            </a:r>
            <a:r>
              <a:rPr kumimoji="1" lang="ko-KR" altLang="en-US" sz="2000">
                <a:solidFill>
                  <a:srgbClr val="FFFFFF"/>
                </a:solidFill>
              </a:rPr>
              <a:t>딥러닝</a:t>
            </a:r>
            <a:r>
              <a:rPr kumimoji="1" lang="ko-KR" altLang="en-US" sz="2000" dirty="0">
                <a:solidFill>
                  <a:srgbClr val="FFFFFF"/>
                </a:solidFill>
              </a:rPr>
              <a:t> 모델</a:t>
            </a:r>
            <a:endParaRPr kumimoji="1" lang="en-US" altLang="ko-KR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0112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D7179B-FF7C-482F-B3D9-2BE9ED113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10300" cy="6858000"/>
          </a:xfrm>
          <a:custGeom>
            <a:avLst/>
            <a:gdLst>
              <a:gd name="connsiteX0" fmla="*/ 0 w 6210300"/>
              <a:gd name="connsiteY0" fmla="*/ 0 h 6858000"/>
              <a:gd name="connsiteX1" fmla="*/ 2628900 w 6210300"/>
              <a:gd name="connsiteY1" fmla="*/ 0 h 6858000"/>
              <a:gd name="connsiteX2" fmla="*/ 3034146 w 6210300"/>
              <a:gd name="connsiteY2" fmla="*/ 0 h 6858000"/>
              <a:gd name="connsiteX3" fmla="*/ 6210300 w 6210300"/>
              <a:gd name="connsiteY3" fmla="*/ 6858000 h 6858000"/>
              <a:gd name="connsiteX4" fmla="*/ 2628900 w 6210300"/>
              <a:gd name="connsiteY4" fmla="*/ 6858000 h 6858000"/>
              <a:gd name="connsiteX5" fmla="*/ 0 w 62103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0300" h="6858000">
                <a:moveTo>
                  <a:pt x="0" y="0"/>
                </a:moveTo>
                <a:lnTo>
                  <a:pt x="2628900" y="0"/>
                </a:lnTo>
                <a:lnTo>
                  <a:pt x="3034146" y="0"/>
                </a:lnTo>
                <a:lnTo>
                  <a:pt x="6210300" y="6858000"/>
                </a:lnTo>
                <a:lnTo>
                  <a:pt x="2628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FDD6D49-2B4E-8242-AD37-51C4DE404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3973667" cy="5811837"/>
          </a:xfrm>
        </p:spPr>
        <p:txBody>
          <a:bodyPr>
            <a:normAutofit/>
          </a:bodyPr>
          <a:lstStyle/>
          <a:p>
            <a:r>
              <a:rPr kumimoji="1" lang="ko-KR" altLang="en-US" dirty="0">
                <a:solidFill>
                  <a:srgbClr val="FFFFFF"/>
                </a:solidFill>
                <a:latin typeface="+mj-ea"/>
              </a:rPr>
              <a:t>경량 </a:t>
            </a:r>
            <a:r>
              <a:rPr kumimoji="1" lang="en-US" altLang="ko-KR" dirty="0">
                <a:solidFill>
                  <a:srgbClr val="FFFFFF"/>
                </a:solidFill>
                <a:latin typeface="+mj-ea"/>
              </a:rPr>
              <a:t>AI</a:t>
            </a:r>
            <a:r>
              <a:rPr kumimoji="1" lang="ko-KR" altLang="en-US" dirty="0">
                <a:solidFill>
                  <a:srgbClr val="FFFFFF"/>
                </a:solidFill>
                <a:latin typeface="+mj-ea"/>
              </a:rPr>
              <a:t>란</a:t>
            </a:r>
            <a:r>
              <a:rPr kumimoji="1" lang="en-US" altLang="ko-KR" dirty="0">
                <a:solidFill>
                  <a:srgbClr val="FFFFFF"/>
                </a:solidFill>
                <a:latin typeface="+mj-ea"/>
              </a:rPr>
              <a:t>?</a:t>
            </a:r>
            <a:endParaRPr kumimoji="1" lang="ko-Kore-KR" altLang="en-US" dirty="0">
              <a:solidFill>
                <a:srgbClr val="FFFFFF"/>
              </a:solidFill>
              <a:latin typeface="+mj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ECB963-3260-B247-AEE2-A07A65D7D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6927" y="365125"/>
            <a:ext cx="5996871" cy="5811837"/>
          </a:xfrm>
        </p:spPr>
        <p:txBody>
          <a:bodyPr anchor="ctr">
            <a:normAutofit/>
          </a:bodyPr>
          <a:lstStyle/>
          <a:p>
            <a:r>
              <a:rPr kumimoji="1" lang="ko-KR" altLang="en-US" sz="2000" dirty="0">
                <a:solidFill>
                  <a:srgbClr val="FFFFFF"/>
                </a:solidFill>
              </a:rPr>
              <a:t>문제점</a:t>
            </a:r>
            <a:endParaRPr kumimoji="1" lang="en-US" altLang="ko-Kore-KR" sz="2000" dirty="0">
              <a:solidFill>
                <a:srgbClr val="FFFFFF"/>
              </a:solidFill>
            </a:endParaRPr>
          </a:p>
          <a:p>
            <a:pPr lvl="1"/>
            <a:r>
              <a:rPr kumimoji="1" lang="ko-Kore-KR" altLang="en-US" sz="2000">
                <a:solidFill>
                  <a:srgbClr val="FFFFFF"/>
                </a:solidFill>
              </a:rPr>
              <a:t>일반적으로</a:t>
            </a:r>
            <a:r>
              <a:rPr kumimoji="1" lang="ko-KR" altLang="en-US" sz="2000">
                <a:solidFill>
                  <a:srgbClr val="FFFFFF"/>
                </a:solidFill>
              </a:rPr>
              <a:t> 연산 량이 큰 딥 러닝 모델</a:t>
            </a:r>
            <a:endParaRPr kumimoji="1" lang="en-US" altLang="ko-KR" sz="2000">
              <a:solidFill>
                <a:srgbClr val="FFFFFF"/>
              </a:solidFill>
            </a:endParaRPr>
          </a:p>
          <a:p>
            <a:pPr lvl="1"/>
            <a:r>
              <a:rPr kumimoji="1" lang="ko-KR" altLang="en-US" sz="2000">
                <a:solidFill>
                  <a:srgbClr val="FFFFFF"/>
                </a:solidFill>
              </a:rPr>
              <a:t>실시간으로 사용하려면 강력한 컴퓨팅 파워가 필요</a:t>
            </a:r>
            <a:endParaRPr kumimoji="1" lang="en-US" altLang="ko-KR" sz="2000">
              <a:solidFill>
                <a:srgbClr val="FFFFFF"/>
              </a:solidFill>
            </a:endParaRPr>
          </a:p>
          <a:p>
            <a:pPr lvl="1"/>
            <a:r>
              <a:rPr kumimoji="1" lang="ko-KR" altLang="en-US" sz="2000">
                <a:solidFill>
                  <a:srgbClr val="FFFFFF"/>
                </a:solidFill>
              </a:rPr>
              <a:t>소규모 임베디스시스템에서 사용하기 어려움</a:t>
            </a:r>
            <a:endParaRPr kumimoji="1" lang="en-US" altLang="ko-KR" sz="2000">
              <a:solidFill>
                <a:srgbClr val="FFFFFF"/>
              </a:solidFill>
            </a:endParaRPr>
          </a:p>
          <a:p>
            <a:pPr marL="0" indent="0">
              <a:buNone/>
            </a:pPr>
            <a:endParaRPr kumimoji="1" lang="en-US" altLang="ko-KR" sz="2000" dirty="0">
              <a:solidFill>
                <a:srgbClr val="FFFFFF"/>
              </a:solidFill>
            </a:endParaRPr>
          </a:p>
          <a:p>
            <a:r>
              <a:rPr kumimoji="1" lang="ko-KR" altLang="en-US" sz="2000" dirty="0">
                <a:solidFill>
                  <a:srgbClr val="FFFFFF"/>
                </a:solidFill>
              </a:rPr>
              <a:t>다양한 경량화 기법들을 통해 성능을 최대한 유지하면서 모델의 연산 량을 줄임</a:t>
            </a:r>
            <a:endParaRPr kumimoji="1" lang="en-US" altLang="ko-KR" sz="2000" dirty="0">
              <a:solidFill>
                <a:srgbClr val="FFFFFF"/>
              </a:solidFill>
            </a:endParaRPr>
          </a:p>
          <a:p>
            <a:pPr lvl="1"/>
            <a:r>
              <a:rPr kumimoji="1" lang="ko-KR" altLang="en-US" sz="2000">
                <a:solidFill>
                  <a:srgbClr val="FFFFFF"/>
                </a:solidFill>
              </a:rPr>
              <a:t>모델 구조 변경</a:t>
            </a:r>
            <a:endParaRPr kumimoji="1" lang="en-US" altLang="ko-KR" sz="2000">
              <a:solidFill>
                <a:srgbClr val="FFFFFF"/>
              </a:solidFill>
            </a:endParaRPr>
          </a:p>
          <a:p>
            <a:pPr lvl="1"/>
            <a:r>
              <a:rPr kumimoji="1" lang="ko-KR" altLang="en-US" sz="2000">
                <a:solidFill>
                  <a:srgbClr val="FFFFFF"/>
                </a:solidFill>
              </a:rPr>
              <a:t>모델 압축</a:t>
            </a:r>
            <a:endParaRPr kumimoji="1" lang="en-US" altLang="ko-KR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8897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텍스트, 실외, 장면, 길이(가) 표시된 사진&#10;&#10;자동 생성된 설명">
            <a:extLst>
              <a:ext uri="{FF2B5EF4-FFF2-40B4-BE49-F238E27FC236}">
                <a16:creationId xmlns:a16="http://schemas.microsoft.com/office/drawing/2014/main" id="{AE24616F-2990-2A4A-9A4B-1FCA44F6AA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414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4E5825-B58A-FC4E-AFC5-ADD9763A7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kumimoji="1" lang="ko-Kore-KR" altLang="en-US" sz="3200" dirty="0">
                <a:latin typeface="+mj-ea"/>
              </a:rPr>
              <a:t>진행중인</a:t>
            </a:r>
            <a:r>
              <a:rPr kumimoji="1" lang="ko-KR" altLang="en-US" sz="3200" dirty="0">
                <a:latin typeface="+mj-ea"/>
              </a:rPr>
              <a:t> </a:t>
            </a:r>
            <a:r>
              <a:rPr kumimoji="1" lang="ko-Kore-KR" altLang="en-US" sz="3200" dirty="0">
                <a:latin typeface="+mj-ea"/>
              </a:rPr>
              <a:t>주요</a:t>
            </a:r>
            <a:r>
              <a:rPr kumimoji="1" lang="ko-KR" altLang="en-US" sz="3200" dirty="0">
                <a:latin typeface="+mj-ea"/>
              </a:rPr>
              <a:t> 업무</a:t>
            </a:r>
            <a:br>
              <a:rPr kumimoji="1" lang="en-US" altLang="ko-KR" sz="3200" dirty="0">
                <a:latin typeface="+mj-ea"/>
              </a:rPr>
            </a:br>
            <a:r>
              <a:rPr kumimoji="1" lang="en-US" altLang="ko-KR" sz="3200" dirty="0">
                <a:latin typeface="+mj-ea"/>
              </a:rPr>
              <a:t>(</a:t>
            </a:r>
            <a:r>
              <a:rPr lang="en-US" altLang="ko-KR" sz="3200" dirty="0">
                <a:latin typeface="+mj-ea"/>
              </a:rPr>
              <a:t>AI</a:t>
            </a:r>
            <a:r>
              <a:rPr lang="ko-KR" altLang="en-US" sz="3200" dirty="0">
                <a:latin typeface="+mj-ea"/>
              </a:rPr>
              <a:t>블랙박스 개발</a:t>
            </a:r>
            <a:r>
              <a:rPr lang="en-US" altLang="ko-KR" sz="3200" dirty="0">
                <a:latin typeface="+mj-ea"/>
              </a:rPr>
              <a:t>)</a:t>
            </a:r>
            <a:endParaRPr kumimoji="1" lang="ko-Kore-KR" altLang="en-US" sz="3200" dirty="0">
              <a:latin typeface="+mj-ea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2485FEC-61C4-4414-A143-F24F73C98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블랙박스에 </a:t>
            </a:r>
            <a:r>
              <a:rPr lang="en-US" altLang="ko-KR" sz="2000" dirty="0"/>
              <a:t>AI</a:t>
            </a:r>
            <a:r>
              <a:rPr lang="ko-KR" altLang="en-US" sz="2000" dirty="0"/>
              <a:t>기술을 추가하여 사고</a:t>
            </a:r>
            <a:r>
              <a:rPr lang="en-US" altLang="ko-KR" sz="2000" dirty="0"/>
              <a:t> </a:t>
            </a:r>
            <a:r>
              <a:rPr lang="ko-KR" altLang="en-US" sz="2000"/>
              <a:t>유무를 </a:t>
            </a:r>
            <a:r>
              <a:rPr lang="ko-KR" altLang="en-US" sz="2000" dirty="0"/>
              <a:t>판단하고 기록하는 하드웨어 및 소프트웨어 개발업무를 진행하고 있습니다</a:t>
            </a:r>
            <a:r>
              <a:rPr lang="en-US" altLang="ko-KR" sz="2000" dirty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54635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017E2F9-032A-4CAE-A2E4-7465A67B7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777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 3">
            <a:extLst>
              <a:ext uri="{FF2B5EF4-FFF2-40B4-BE49-F238E27FC236}">
                <a16:creationId xmlns:a16="http://schemas.microsoft.com/office/drawing/2014/main" id="{036EB2E8-1BD0-492D-BF5A-CE0184DA7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9601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316ED32-D562-46FD-A6C1-B0FBF4EF6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555284" y="-3324"/>
            <a:ext cx="9636716" cy="6861324"/>
          </a:xfrm>
          <a:custGeom>
            <a:avLst/>
            <a:gdLst>
              <a:gd name="connsiteX0" fmla="*/ 0 w 9681166"/>
              <a:gd name="connsiteY0" fmla="*/ 6861324 h 6861324"/>
              <a:gd name="connsiteX1" fmla="*/ 3359025 w 9681166"/>
              <a:gd name="connsiteY1" fmla="*/ 6861324 h 6861324"/>
              <a:gd name="connsiteX2" fmla="*/ 3359025 w 9681166"/>
              <a:gd name="connsiteY2" fmla="*/ 6861323 h 6861324"/>
              <a:gd name="connsiteX3" fmla="*/ 9324977 w 9681166"/>
              <a:gd name="connsiteY3" fmla="*/ 6861323 h 6861324"/>
              <a:gd name="connsiteX4" fmla="*/ 9323659 w 9681166"/>
              <a:gd name="connsiteY4" fmla="*/ 6858478 h 6861324"/>
              <a:gd name="connsiteX5" fmla="*/ 9681166 w 9681166"/>
              <a:gd name="connsiteY5" fmla="*/ 6858478 h 6861324"/>
              <a:gd name="connsiteX6" fmla="*/ 6504791 w 9681166"/>
              <a:gd name="connsiteY6" fmla="*/ 0 h 6861324"/>
              <a:gd name="connsiteX7" fmla="*/ 6499214 w 9681166"/>
              <a:gd name="connsiteY7" fmla="*/ 0 h 6861324"/>
              <a:gd name="connsiteX8" fmla="*/ 5432986 w 9681166"/>
              <a:gd name="connsiteY8" fmla="*/ 0 h 6861324"/>
              <a:gd name="connsiteX9" fmla="*/ 1603114 w 9681166"/>
              <a:gd name="connsiteY9" fmla="*/ 0 h 6861324"/>
              <a:gd name="connsiteX10" fmla="*/ 1603114 w 9681166"/>
              <a:gd name="connsiteY10" fmla="*/ 479 h 6861324"/>
              <a:gd name="connsiteX11" fmla="*/ 356189 w 9681166"/>
              <a:gd name="connsiteY11" fmla="*/ 479 h 6861324"/>
              <a:gd name="connsiteX12" fmla="*/ 356189 w 9681166"/>
              <a:gd name="connsiteY12" fmla="*/ 3324 h 6861324"/>
              <a:gd name="connsiteX13" fmla="*/ 0 w 9681166"/>
              <a:gd name="connsiteY13" fmla="*/ 3324 h 6861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681166" h="6861324">
                <a:moveTo>
                  <a:pt x="0" y="6861324"/>
                </a:moveTo>
                <a:lnTo>
                  <a:pt x="3359025" y="6861324"/>
                </a:lnTo>
                <a:lnTo>
                  <a:pt x="3359025" y="6861323"/>
                </a:lnTo>
                <a:lnTo>
                  <a:pt x="9324977" y="6861323"/>
                </a:lnTo>
                <a:lnTo>
                  <a:pt x="9323659" y="6858478"/>
                </a:lnTo>
                <a:lnTo>
                  <a:pt x="9681166" y="6858478"/>
                </a:lnTo>
                <a:lnTo>
                  <a:pt x="6504791" y="0"/>
                </a:lnTo>
                <a:lnTo>
                  <a:pt x="6499214" y="0"/>
                </a:lnTo>
                <a:lnTo>
                  <a:pt x="5432986" y="0"/>
                </a:lnTo>
                <a:lnTo>
                  <a:pt x="1603114" y="0"/>
                </a:lnTo>
                <a:lnTo>
                  <a:pt x="1603114" y="479"/>
                </a:lnTo>
                <a:lnTo>
                  <a:pt x="356189" y="479"/>
                </a:lnTo>
                <a:lnTo>
                  <a:pt x="356189" y="3324"/>
                </a:lnTo>
                <a:lnTo>
                  <a:pt x="0" y="332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DBC589-9888-264B-AECF-756F27BBE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050" y="1823107"/>
            <a:ext cx="6539352" cy="343102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en-US" sz="6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감사합니다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C87FC4-DCA2-1C4E-B1A3-B6F7C93A5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2710737"/>
            <a:ext cx="2163584" cy="1655762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kumimoji="1" lang="en-US" altLang="en-US" sz="20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2440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91</Words>
  <Application>Microsoft Macintosh PowerPoint</Application>
  <PresentationFormat>와이드스크린</PresentationFormat>
  <Paragraphs>25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Calibri</vt:lpstr>
      <vt:lpstr>Calibri Light</vt:lpstr>
      <vt:lpstr>Office 테마</vt:lpstr>
      <vt:lpstr>MSISLAB</vt:lpstr>
      <vt:lpstr>소개</vt:lpstr>
      <vt:lpstr>관심분야</vt:lpstr>
      <vt:lpstr>경량 AI란?</vt:lpstr>
      <vt:lpstr>진행중인 주요 업무 (AI블랙박스 개발)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MSISLAB</dc:title>
  <dc:creator>이지호</dc:creator>
  <cp:lastModifiedBy>이지호</cp:lastModifiedBy>
  <cp:revision>9</cp:revision>
  <dcterms:created xsi:type="dcterms:W3CDTF">2021-09-29T03:46:46Z</dcterms:created>
  <dcterms:modified xsi:type="dcterms:W3CDTF">2021-10-07T10:26:24Z</dcterms:modified>
</cp:coreProperties>
</file>

<file path=docProps/thumbnail.jpeg>
</file>